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Nunito" panose="020B0604020202020204" charset="0"/>
      <p:regular r:id="rId44"/>
      <p:bold r:id="rId45"/>
      <p:italic r:id="rId46"/>
      <p:boldItalic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Roboto Medium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42d96c089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42d96c089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43b1b6ca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43b1b6ca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43b1b6ca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43b1b6ca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42d96c089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42d96c089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43b1b6ca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43b1b6ca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43b1b6ca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43b1b6ca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43b1b6ca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43b1b6ca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43b1b6ca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43b1b6ca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43b1b6ca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43b1b6ca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43b1b6c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43b1b6ca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43f3efd39_1_1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43f3efd39_1_1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43b1b6ca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43b1b6ca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43b1b6ca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43b1b6ca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43b1b6ca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43b1b6ca9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43b1b6ca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43b1b6ca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43b1b6ca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43b1b6ca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3b1b6c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3b1b6c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43b1b6ca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43b1b6ca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43b1b6ca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43b1b6ca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43b1b6ca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43b1b6ca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43b1b6ca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43b1b6ca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3f3efd39_1_1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3f3efd39_1_1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43b1b6ca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43b1b6ca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43b1b6ca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43b1b6ca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43b1b6ca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43b1b6ca9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43f3efd39_1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43f3efd39_1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3b1b6ca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3b1b6ca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43b1b6ca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43b1b6ca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43f3efd3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43f3efd3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43f3efd39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43f3efd39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42d96c08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42d96c08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42d96c08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42d96c08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43f3efd39_1_1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43f3efd39_1_1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42d96c08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42d96c08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42d96c08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42d96c089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3b1b6c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43b1b6c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5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195024" y="2037300"/>
            <a:ext cx="70890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Toronto Crime Investigation</a:t>
            </a:r>
            <a:endParaRPr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3179400" y="3129875"/>
            <a:ext cx="27852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Shahmeer Amjad</a:t>
            </a:r>
            <a:endParaRPr b="1">
              <a:solidFill>
                <a:srgbClr val="0B53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Punam Sonawane</a:t>
            </a:r>
            <a:endParaRPr b="1">
              <a:solidFill>
                <a:srgbClr val="0B53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Nitin Madaan</a:t>
            </a:r>
            <a:endParaRPr b="1">
              <a:solidFill>
                <a:srgbClr val="0B53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Ruolan Fan</a:t>
            </a:r>
            <a:endParaRPr b="1">
              <a:solidFill>
                <a:srgbClr val="0B5394"/>
              </a:solidFill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50" y="3274850"/>
            <a:ext cx="1851649" cy="167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Data Clean Up Process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"/>
          </p:nvPr>
        </p:nvSpPr>
        <p:spPr>
          <a:xfrm>
            <a:off x="760925" y="14569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Obtained Crime dataset from Kaggle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Formatted Rental price to change format of Pricing Variable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Removed ‘$’ and “,” from Column and changed from String to Integer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Removed outliers where ‘Price’ was less than $300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Obtained relevant tweets using Twitter API { #Toronto &amp;&amp; #Crime}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Gathered a sample size of over 1000 tweets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Cleaned tweets using various packages and extracted a single keyword to create a word cloud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525" y="232200"/>
            <a:ext cx="1308475" cy="13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Analysis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lin ang="5400012" scaled="0"/>
        </a:gra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262025" y="1742600"/>
            <a:ext cx="8683200" cy="26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Q. What type of incidents happen more frequently in the city of Toronto?</a:t>
            </a:r>
            <a:endParaRPr sz="3600" b="1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50" y="285813"/>
            <a:ext cx="7086398" cy="4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63" y="315975"/>
            <a:ext cx="5153526" cy="46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5761000" y="1839050"/>
            <a:ext cx="1620600" cy="2610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Assault</a:t>
            </a:r>
            <a:endParaRPr sz="18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Break and Enter</a:t>
            </a:r>
            <a:endParaRPr sz="1800" b="1"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Auto Theft</a:t>
            </a:r>
            <a:endParaRPr sz="1800"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Robbery</a:t>
            </a:r>
            <a:endParaRPr sz="18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Theft Over</a:t>
            </a:r>
            <a:endParaRPr sz="18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5761000" y="1392650"/>
            <a:ext cx="1620600" cy="446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Legend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9" name="Google Shape;249;p2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lin ang="5400012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/>
        </p:nvSpPr>
        <p:spPr>
          <a:xfrm>
            <a:off x="562825" y="827500"/>
            <a:ext cx="7453200" cy="26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Q. Do these crimes have a specific pattern? </a:t>
            </a:r>
            <a:endParaRPr sz="3600" b="1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Nunito"/>
                <a:ea typeface="Nunito"/>
                <a:cs typeface="Nunito"/>
                <a:sym typeface="Nunito"/>
              </a:rPr>
              <a:t>{Yearly,</a:t>
            </a:r>
            <a:endParaRPr sz="36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Nunito"/>
                <a:ea typeface="Nunito"/>
                <a:cs typeface="Nunito"/>
                <a:sym typeface="Nunito"/>
              </a:rPr>
              <a:t>Monthly,</a:t>
            </a:r>
            <a:endParaRPr sz="36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Nunito"/>
                <a:ea typeface="Nunito"/>
                <a:cs typeface="Nunito"/>
                <a:sym typeface="Nunito"/>
              </a:rPr>
              <a:t>Seasonally, </a:t>
            </a:r>
            <a:endParaRPr sz="36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Nunito"/>
                <a:ea typeface="Nunito"/>
                <a:cs typeface="Nunito"/>
                <a:sym typeface="Nunito"/>
              </a:rPr>
              <a:t>Weekday Vs Weekend,</a:t>
            </a:r>
            <a:endParaRPr sz="36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Nunito"/>
                <a:ea typeface="Nunito"/>
                <a:cs typeface="Nunito"/>
                <a:sym typeface="Nunito"/>
              </a:rPr>
              <a:t>Hourly?}</a:t>
            </a:r>
            <a:endParaRPr sz="3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6" name="Google Shape;256;p2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25" y="1213100"/>
            <a:ext cx="7415100" cy="37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333950" y="465788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#Yearly Trend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65" name="Google Shape;265;p2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333950" y="465788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#Monthly Trend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00" y="984025"/>
            <a:ext cx="5913024" cy="39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333950" y="465788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#Seasonal Trend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25" y="1057875"/>
            <a:ext cx="5777175" cy="38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333950" y="465788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#Weekday Vs Weekends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950" y="1174250"/>
            <a:ext cx="5553651" cy="37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394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432286" y="477125"/>
            <a:ext cx="70341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85631"/>
                </a:solidFill>
                <a:latin typeface="Roboto"/>
                <a:ea typeface="Roboto"/>
                <a:cs typeface="Roboto"/>
                <a:sym typeface="Roboto"/>
              </a:rPr>
              <a:t>#Agenda</a:t>
            </a:r>
            <a:endParaRPr sz="4200">
              <a:solidFill>
                <a:srgbClr val="08563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8" name="Google Shape;138;p14"/>
          <p:cNvGrpSpPr/>
          <p:nvPr/>
        </p:nvGrpSpPr>
        <p:grpSpPr>
          <a:xfrm>
            <a:off x="550777" y="1323150"/>
            <a:ext cx="7099098" cy="731700"/>
            <a:chOff x="550777" y="1323150"/>
            <a:chExt cx="7099098" cy="731700"/>
          </a:xfrm>
        </p:grpSpPr>
        <p:sp>
          <p:nvSpPr>
            <p:cNvPr id="139" name="Google Shape;139;p14"/>
            <p:cNvSpPr txBox="1"/>
            <p:nvPr/>
          </p:nvSpPr>
          <p:spPr>
            <a:xfrm>
              <a:off x="550777" y="1373350"/>
              <a:ext cx="21645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Mission</a:t>
              </a:r>
              <a:endParaRPr sz="42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785075" y="1323150"/>
              <a:ext cx="48648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2914387" y="1529721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1.Mission Statement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2.Social Media Analysis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14"/>
          <p:cNvGrpSpPr/>
          <p:nvPr/>
        </p:nvGrpSpPr>
        <p:grpSpPr>
          <a:xfrm>
            <a:off x="-1" y="2204250"/>
            <a:ext cx="7287476" cy="731700"/>
            <a:chOff x="-1" y="2204250"/>
            <a:chExt cx="7287476" cy="731700"/>
          </a:xfrm>
        </p:grpSpPr>
        <p:sp>
          <p:nvSpPr>
            <p:cNvPr id="143" name="Google Shape;143;p14"/>
            <p:cNvSpPr txBox="1"/>
            <p:nvPr/>
          </p:nvSpPr>
          <p:spPr>
            <a:xfrm>
              <a:off x="-1" y="2256888"/>
              <a:ext cx="23475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</a:t>
              </a:r>
              <a:endParaRPr sz="40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785075" y="2204250"/>
              <a:ext cx="45024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 txBox="1"/>
            <p:nvPr/>
          </p:nvSpPr>
          <p:spPr>
            <a:xfrm>
              <a:off x="2914388" y="2410805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AutoNum type="arabicPeriod"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 Sources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AutoNum type="arabicPeriod"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 Exploration &amp; Cleanup Process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Google Shape;146;p14"/>
          <p:cNvGrpSpPr/>
          <p:nvPr/>
        </p:nvGrpSpPr>
        <p:grpSpPr>
          <a:xfrm>
            <a:off x="189625" y="3088625"/>
            <a:ext cx="6736350" cy="731700"/>
            <a:chOff x="189625" y="3088625"/>
            <a:chExt cx="6736350" cy="731700"/>
          </a:xfrm>
        </p:grpSpPr>
        <p:sp>
          <p:nvSpPr>
            <p:cNvPr id="147" name="Google Shape;147;p14"/>
            <p:cNvSpPr txBox="1"/>
            <p:nvPr/>
          </p:nvSpPr>
          <p:spPr>
            <a:xfrm>
              <a:off x="189625" y="3138825"/>
              <a:ext cx="25254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0C8148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Analysis</a:t>
              </a:r>
              <a:endParaRPr sz="4000">
                <a:solidFill>
                  <a:srgbClr val="0C8148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2808775" y="3088625"/>
              <a:ext cx="4117200" cy="7317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 txBox="1"/>
            <p:nvPr/>
          </p:nvSpPr>
          <p:spPr>
            <a:xfrm>
              <a:off x="2914388" y="3295179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AutoNum type="arabicPeriod"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Detailed Analysis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AutoNum type="alphaLcPeriod"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Questions to consider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14"/>
          <p:cNvGrpSpPr/>
          <p:nvPr/>
        </p:nvGrpSpPr>
        <p:grpSpPr>
          <a:xfrm>
            <a:off x="272568" y="3973000"/>
            <a:ext cx="6471156" cy="731700"/>
            <a:chOff x="272568" y="3973000"/>
            <a:chExt cx="6471156" cy="731700"/>
          </a:xfrm>
        </p:grpSpPr>
        <p:sp>
          <p:nvSpPr>
            <p:cNvPr id="151" name="Google Shape;151;p14"/>
            <p:cNvSpPr txBox="1"/>
            <p:nvPr/>
          </p:nvSpPr>
          <p:spPr>
            <a:xfrm>
              <a:off x="272568" y="4023200"/>
              <a:ext cx="2442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0E945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Wrap Up</a:t>
              </a:r>
              <a:endParaRPr sz="4000">
                <a:solidFill>
                  <a:srgbClr val="0E945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2820625" y="3973000"/>
              <a:ext cx="3923100" cy="7317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 txBox="1"/>
            <p:nvPr/>
          </p:nvSpPr>
          <p:spPr>
            <a:xfrm>
              <a:off x="2903000" y="4262496"/>
              <a:ext cx="35085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AutoNum type="arabicPeriod"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Key Takeaways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AutoNum type="arabicPeriod"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Lessons Learned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AutoNum type="arabicPeriod"/>
              </a:pPr>
              <a:r>
                <a:rPr lang="en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Q&amp;A Session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324250" y="289775"/>
            <a:ext cx="7856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#Hourly Trend for each Incident Type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25" y="824900"/>
            <a:ext cx="8216050" cy="41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lin ang="5400012" scaled="0"/>
        </a:gra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/>
        </p:nvSpPr>
        <p:spPr>
          <a:xfrm>
            <a:off x="1038400" y="1742600"/>
            <a:ext cx="7453200" cy="26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Q. Is there a relationship b/w Occurrence Day </a:t>
            </a:r>
            <a:r>
              <a:rPr lang="en" sz="36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&amp;&amp; </a:t>
            </a:r>
            <a:r>
              <a:rPr lang="en" sz="3600" b="1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Occurrence Hour?</a:t>
            </a:r>
            <a:endParaRPr sz="36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3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24250" y="289775"/>
            <a:ext cx="7856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#ScatterPlot {2013}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350" y="890950"/>
            <a:ext cx="5961576" cy="38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lin ang="5400012" scaled="0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/>
        </p:nvSpPr>
        <p:spPr>
          <a:xfrm>
            <a:off x="1038400" y="1742600"/>
            <a:ext cx="7453200" cy="26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Q. Which Neighborhoods(Top5) are the safest </a:t>
            </a:r>
            <a:r>
              <a:rPr lang="en" sz="36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&amp;&amp;</a:t>
            </a:r>
            <a:r>
              <a:rPr lang="en" sz="3600" b="1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 which are the most unsafe? </a:t>
            </a:r>
            <a:r>
              <a:rPr lang="en" sz="3600" b="1">
                <a:latin typeface="Nunito"/>
                <a:ea typeface="Nunito"/>
                <a:cs typeface="Nunito"/>
                <a:sym typeface="Nunito"/>
              </a:rPr>
              <a:t>{Only in 2018}</a:t>
            </a:r>
            <a:endParaRPr sz="3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324250" y="289775"/>
            <a:ext cx="7856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#Crime by Neighborhood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57025"/>
            <a:ext cx="8594424" cy="28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title"/>
          </p:nvPr>
        </p:nvSpPr>
        <p:spPr>
          <a:xfrm>
            <a:off x="324250" y="289775"/>
            <a:ext cx="7856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#Safest Areas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100" y="1457025"/>
            <a:ext cx="6587356" cy="3330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2" name="Google Shape;342;p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48" name="Google Shape;348;p38"/>
          <p:cNvSpPr txBox="1">
            <a:spLocks noGrp="1"/>
          </p:cNvSpPr>
          <p:nvPr>
            <p:ph type="title"/>
          </p:nvPr>
        </p:nvSpPr>
        <p:spPr>
          <a:xfrm>
            <a:off x="324250" y="289775"/>
            <a:ext cx="7856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#Most Unsafe Areas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350" name="Google Shape;3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925" y="1368538"/>
            <a:ext cx="6486395" cy="323436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3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lin ang="5400012" scaled="0"/>
        </a:gra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/>
        </p:nvSpPr>
        <p:spPr>
          <a:xfrm>
            <a:off x="1038400" y="1742600"/>
            <a:ext cx="7453200" cy="26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Q. Do Lower-Rent Neighborhoods have more crime incidents </a:t>
            </a:r>
            <a:r>
              <a:rPr lang="en" sz="36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Vs</a:t>
            </a:r>
            <a:r>
              <a:rPr lang="en" sz="3600" b="1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 Relatively expensive areas?</a:t>
            </a:r>
            <a:endParaRPr sz="3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3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324250" y="289775"/>
            <a:ext cx="7856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#Heat Map of Incidents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88" y="1775200"/>
            <a:ext cx="7803626" cy="3050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6" name="Google Shape;3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324" y="289774"/>
            <a:ext cx="1163800" cy="1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 txBox="1"/>
          <p:nvPr/>
        </p:nvSpPr>
        <p:spPr>
          <a:xfrm>
            <a:off x="670200" y="1324375"/>
            <a:ext cx="4134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Nunito"/>
                <a:ea typeface="Nunito"/>
                <a:cs typeface="Nunito"/>
                <a:sym typeface="Nunito"/>
              </a:rPr>
              <a:t>Zoom level=11</a:t>
            </a:r>
            <a:endParaRPr sz="24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/>
          </p:nvPr>
        </p:nvSpPr>
        <p:spPr>
          <a:xfrm>
            <a:off x="324250" y="289775"/>
            <a:ext cx="7856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#Heat Map of Incidents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375" name="Google Shape;3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324" y="289774"/>
            <a:ext cx="1163800" cy="1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1"/>
          <p:cNvSpPr txBox="1"/>
          <p:nvPr/>
        </p:nvSpPr>
        <p:spPr>
          <a:xfrm>
            <a:off x="550750" y="1307625"/>
            <a:ext cx="4134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Nunito"/>
                <a:ea typeface="Nunito"/>
                <a:cs typeface="Nunito"/>
                <a:sym typeface="Nunito"/>
              </a:rPr>
              <a:t>Zoom level=12</a:t>
            </a:r>
            <a:endParaRPr sz="24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50" y="1741663"/>
            <a:ext cx="8004435" cy="312863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8" name="Google Shape;378;p4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61D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Mission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0" name="Google Shape;160;p1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title"/>
          </p:nvPr>
        </p:nvSpPr>
        <p:spPr>
          <a:xfrm>
            <a:off x="324250" y="289775"/>
            <a:ext cx="7856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#Heat Map of Incidents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385" name="Google Shape;3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324" y="289774"/>
            <a:ext cx="1163800" cy="1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2"/>
          <p:cNvSpPr txBox="1"/>
          <p:nvPr/>
        </p:nvSpPr>
        <p:spPr>
          <a:xfrm>
            <a:off x="550750" y="1295988"/>
            <a:ext cx="4134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Nunito"/>
                <a:ea typeface="Nunito"/>
                <a:cs typeface="Nunito"/>
                <a:sym typeface="Nunito"/>
              </a:rPr>
              <a:t>Zoom level=13</a:t>
            </a:r>
            <a:endParaRPr sz="24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38" y="1718400"/>
            <a:ext cx="8085377" cy="31602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8" name="Google Shape;388;p4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/>
          </p:nvPr>
        </p:nvSpPr>
        <p:spPr>
          <a:xfrm>
            <a:off x="324250" y="289775"/>
            <a:ext cx="7856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#Heat Map + Rental Apts(Price{2000-3000})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395" name="Google Shape;3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324" y="289774"/>
            <a:ext cx="1163800" cy="1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3"/>
          <p:cNvSpPr txBox="1"/>
          <p:nvPr/>
        </p:nvSpPr>
        <p:spPr>
          <a:xfrm>
            <a:off x="550750" y="1295988"/>
            <a:ext cx="4134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Nunito"/>
                <a:ea typeface="Nunito"/>
                <a:cs typeface="Nunito"/>
                <a:sym typeface="Nunito"/>
              </a:rPr>
              <a:t>Zoom level=13.5</a:t>
            </a:r>
            <a:endParaRPr sz="24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25" y="1712575"/>
            <a:ext cx="8115152" cy="317191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>
            <a:spLocks noGrp="1"/>
          </p:cNvSpPr>
          <p:nvPr>
            <p:ph type="title"/>
          </p:nvPr>
        </p:nvSpPr>
        <p:spPr>
          <a:xfrm>
            <a:off x="-801550" y="514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324250" y="289775"/>
            <a:ext cx="7856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#Heat Map + Rental Apts(Price{&lt;2000})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405" name="Google Shape;4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324" y="289774"/>
            <a:ext cx="1163800" cy="1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 txBox="1"/>
          <p:nvPr/>
        </p:nvSpPr>
        <p:spPr>
          <a:xfrm>
            <a:off x="550750" y="1295988"/>
            <a:ext cx="4134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Nunito"/>
                <a:ea typeface="Nunito"/>
                <a:cs typeface="Nunito"/>
                <a:sym typeface="Nunito"/>
              </a:rPr>
              <a:t>Zoom level=13.5</a:t>
            </a:r>
            <a:endParaRPr sz="24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7" name="Google Shape;4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50" y="1712575"/>
            <a:ext cx="8115152" cy="317191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394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>
            <a:spLocks noGrp="1"/>
          </p:cNvSpPr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Wrap-up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14" name="Google Shape;414;p4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lin ang="5400012" scaled="0"/>
        </a:gra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/>
        </p:nvSpPr>
        <p:spPr>
          <a:xfrm>
            <a:off x="279900" y="308575"/>
            <a:ext cx="74532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Key Takeaways</a:t>
            </a:r>
            <a:endParaRPr sz="3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1" name="Google Shape;421;p4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22" name="Google Shape;422;p46"/>
          <p:cNvSpPr txBox="1"/>
          <p:nvPr/>
        </p:nvSpPr>
        <p:spPr>
          <a:xfrm>
            <a:off x="426650" y="983675"/>
            <a:ext cx="7359600" cy="3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★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In Toronto ‘Assault’(</a:t>
            </a:r>
            <a:r>
              <a:rPr lang="en" sz="1700" b="1">
                <a:latin typeface="Roboto"/>
                <a:ea typeface="Roboto"/>
                <a:cs typeface="Roboto"/>
                <a:sym typeface="Roboto"/>
              </a:rPr>
              <a:t>54.2%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) and ‘Breaking and Entering’ (</a:t>
            </a:r>
            <a:r>
              <a:rPr lang="en" sz="1700" b="1">
                <a:latin typeface="Roboto"/>
                <a:ea typeface="Roboto"/>
                <a:cs typeface="Roboto"/>
                <a:sym typeface="Roboto"/>
              </a:rPr>
              <a:t>20.8%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)are the most common crimes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★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 Overall, crime has been on the rise and has consistently increased over the years!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★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No significant Monthly/Seasonal Pattern noted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★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Incidents are more likely to occur on Weekdays Vs Weekends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★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Relatively more incidents occurred  between 12pm-6pm vs in the evenings!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★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Relatively no significant relationship b/w occurence day and occurrence year, might require further investigation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★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Identified Top 5 safest areas and top 5 Unsafest areas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★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Based on heatmap more incidents occurred in a specific area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★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No significant relationship b/w Toronto property rental prices  &amp; Crime Data, might require further investigation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lin ang="5400012" scaled="0"/>
        </a:gra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/>
        </p:nvSpPr>
        <p:spPr>
          <a:xfrm>
            <a:off x="514325" y="309775"/>
            <a:ext cx="74532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Lessons Learned</a:t>
            </a:r>
            <a:endParaRPr sz="3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9" name="Google Shape;429;p47"/>
          <p:cNvSpPr txBox="1"/>
          <p:nvPr/>
        </p:nvSpPr>
        <p:spPr>
          <a:xfrm>
            <a:off x="0" y="1172600"/>
            <a:ext cx="81684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may be messy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Real-life data may not always be in well-structured CSVs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Follow your data-intuition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Don’t be afraid of trying something...you might get errors in the process but you have many many resources online to refer to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Keep well structured and documented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Having well-documented codes with comments ensure that you (and others) understand it when you revisit your approaches later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Consistent Variable naming conventions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Avoid making vague variables to reduce misunderstandings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Coordination </a:t>
            </a:r>
            <a:r>
              <a:rPr lang="en" sz="16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&amp;&amp;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cooperation is essential!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Especially with many developers and while using Git {to avoid data loss}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Every API interacts differently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reading and understanding API documentation is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KEY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4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>
            <a:spLocks noGrp="1"/>
          </p:cNvSpPr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Q&amp;A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42" name="Google Shape;4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Mission Statement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819150" y="1563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 b="1">
                <a:latin typeface="Roboto"/>
                <a:ea typeface="Roboto"/>
                <a:cs typeface="Roboto"/>
                <a:sym typeface="Roboto"/>
              </a:rPr>
              <a:t>We aimed to analyze real world data  in order to :-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○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Gain a better understanding of crime incidents in the city of Toronto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○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To identify patterns, and specific neighborhoods where crime rates were higher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○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Attain a holistic overview of Toronto’s crime landscape based on geographic locations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225" y="217250"/>
            <a:ext cx="1452575" cy="14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Social Media Analysis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513" y="1336950"/>
            <a:ext cx="6816976" cy="35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892" y="216467"/>
            <a:ext cx="1994624" cy="13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2" name="Google Shape;182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Data Sources</a:t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147" y="2275147"/>
            <a:ext cx="1652600" cy="16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240" y="1990737"/>
            <a:ext cx="1785324" cy="20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9846" y="1800201"/>
            <a:ext cx="2224300" cy="22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4350" y="3081375"/>
            <a:ext cx="482950" cy="4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8225" y="217250"/>
            <a:ext cx="1452575" cy="14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3473" y="2128301"/>
            <a:ext cx="668001" cy="4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Primary Dataset: Crime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525" y="232200"/>
            <a:ext cx="1308475" cy="13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434050"/>
            <a:ext cx="6298325" cy="33225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Secondary Dataset: Rental Dataset</a:t>
            </a:r>
            <a:endParaRPr/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2178675"/>
            <a:ext cx="7884854" cy="1836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525" y="232200"/>
            <a:ext cx="1308475" cy="13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Office PowerPoint</Application>
  <PresentationFormat>On-screen Show (16:9)</PresentationFormat>
  <Paragraphs>152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Roboto Medium</vt:lpstr>
      <vt:lpstr>Nunito</vt:lpstr>
      <vt:lpstr>Roboto</vt:lpstr>
      <vt:lpstr>Calibri</vt:lpstr>
      <vt:lpstr>Arial</vt:lpstr>
      <vt:lpstr>Shift</vt:lpstr>
      <vt:lpstr>Toronto Crime Investigation</vt:lpstr>
      <vt:lpstr>PowerPoint Presentation</vt:lpstr>
      <vt:lpstr>Mission</vt:lpstr>
      <vt:lpstr>Mission Statement</vt:lpstr>
      <vt:lpstr>Social Media Analysis</vt:lpstr>
      <vt:lpstr>Data</vt:lpstr>
      <vt:lpstr>Data Sources</vt:lpstr>
      <vt:lpstr>Primary Dataset: Crime</vt:lpstr>
      <vt:lpstr>Secondary Dataset: Rental Dataset</vt:lpstr>
      <vt:lpstr>Data Clean Up Process</vt:lpstr>
      <vt:lpstr>Analysis</vt:lpstr>
      <vt:lpstr>PowerPoint Presentation</vt:lpstr>
      <vt:lpstr>Result</vt:lpstr>
      <vt:lpstr>Result</vt:lpstr>
      <vt:lpstr>PowerPoint Presentation</vt:lpstr>
      <vt:lpstr>Result</vt:lpstr>
      <vt:lpstr>Result</vt:lpstr>
      <vt:lpstr>Result</vt:lpstr>
      <vt:lpstr>Result</vt:lpstr>
      <vt:lpstr>Result</vt:lpstr>
      <vt:lpstr>PowerPoint Presentation</vt:lpstr>
      <vt:lpstr>Result</vt:lpstr>
      <vt:lpstr>PowerPoint Presentation</vt:lpstr>
      <vt:lpstr>Result</vt:lpstr>
      <vt:lpstr>Result</vt:lpstr>
      <vt:lpstr>Result</vt:lpstr>
      <vt:lpstr>PowerPoint Presentation</vt:lpstr>
      <vt:lpstr>Result</vt:lpstr>
      <vt:lpstr>Result</vt:lpstr>
      <vt:lpstr>Result</vt:lpstr>
      <vt:lpstr>Result</vt:lpstr>
      <vt:lpstr>Result</vt:lpstr>
      <vt:lpstr>Wrap-up</vt:lpstr>
      <vt:lpstr>PowerPoint Presentation</vt:lpstr>
      <vt:lpstr>PowerPoint Presentation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Crime Investigation</dc:title>
  <cp:lastModifiedBy>Punam Sonawane</cp:lastModifiedBy>
  <cp:revision>1</cp:revision>
  <dcterms:modified xsi:type="dcterms:W3CDTF">2019-11-14T01:52:26Z</dcterms:modified>
</cp:coreProperties>
</file>